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metadata" ContentType="application/binary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404050" cy="43205400"/>
  <p:notesSz cx="6858000" cy="97107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3608">
          <p15:clr>
            <a:srgbClr val="000000"/>
          </p15:clr>
        </p15:guide>
        <p15:guide id="2" pos="10206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gtPOjvACv2vDy7sR7hrBygJt1D9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BB18B5B-B12F-4F70-802C-F6781D0F56FE}">
  <a:tblStyle styleId="{5BB18B5B-B12F-4F70-802C-F6781D0F56F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20" d="100"/>
          <a:sy n="20" d="100"/>
        </p:scale>
        <p:origin x="-1296" y="-78"/>
      </p:cViewPr>
      <p:guideLst>
        <p:guide orient="horz" pos="13608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84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650" tIns="47325" rIns="94650" bIns="47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84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650" tIns="47325" rIns="94650" bIns="47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063750" y="728662"/>
            <a:ext cx="2732087" cy="3641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613275"/>
            <a:ext cx="5486400" cy="43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650" tIns="47325" rIns="94650" bIns="473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223375"/>
            <a:ext cx="2971800" cy="48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650" tIns="47325" rIns="94650" bIns="47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9223375"/>
            <a:ext cx="2971800" cy="48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650" tIns="47325" rIns="94650" bIns="47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63750" y="728663"/>
            <a:ext cx="2732088" cy="36417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524288"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613275"/>
            <a:ext cx="5486400" cy="436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650" tIns="47325" rIns="94650" bIns="473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/>
          <p:nvPr/>
        </p:nvSpPr>
        <p:spPr>
          <a:xfrm>
            <a:off x="3884612" y="9223375"/>
            <a:ext cx="2971800" cy="485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650" tIns="47325" rIns="94650" bIns="47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300"/>
                <a:buFont typeface="Arial"/>
                <a:buNone/>
              </a:pPr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2430465" y="13421594"/>
            <a:ext cx="27543125" cy="92617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860926" y="24482716"/>
            <a:ext cx="22682200" cy="11042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lvl="0" algn="ctr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ts val="14400"/>
              <a:buFont typeface="Arial"/>
              <a:buNone/>
              <a:defRPr/>
            </a:lvl1pPr>
            <a:lvl2pPr lvl="1" algn="ctr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ts val="12600"/>
              <a:buFont typeface="Arial"/>
              <a:buNone/>
              <a:defRPr/>
            </a:lvl2pPr>
            <a:lvl3pPr lvl="2" algn="ctr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ts val="10800"/>
              <a:buFont typeface="Arial"/>
              <a:buNone/>
              <a:defRPr/>
            </a:lvl3pPr>
            <a:lvl4pPr lvl="3" algn="ctr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rial"/>
              <a:buNone/>
              <a:defRPr/>
            </a:lvl4pPr>
            <a:lvl5pPr lvl="4" algn="ctr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rial"/>
              <a:buNone/>
              <a:defRPr/>
            </a:lvl5pPr>
            <a:lvl6pPr lvl="5" algn="ctr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rial"/>
              <a:buNone/>
              <a:defRPr/>
            </a:lvl6pPr>
            <a:lvl7pPr lvl="6" algn="ctr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rial"/>
              <a:buNone/>
              <a:defRPr/>
            </a:lvl7pPr>
            <a:lvl8pPr lvl="7" algn="ctr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rial"/>
              <a:buNone/>
              <a:defRPr/>
            </a:lvl8pPr>
            <a:lvl9pPr lvl="8" algn="ctr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1620837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2559052" y="27762778"/>
            <a:ext cx="27544713" cy="8581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>
            <a:off x="2559052" y="18312245"/>
            <a:ext cx="27544713" cy="9450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1620837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>
            <a:off x="1620837" y="10080625"/>
            <a:ext cx="29162375" cy="28514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1620837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 rot="5400000">
            <a:off x="8705706" y="16517794"/>
            <a:ext cx="36865213" cy="728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 rot="5400000">
            <a:off x="-5951679" y="9302606"/>
            <a:ext cx="36865213" cy="21720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1620837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 rot="5400000">
            <a:off x="1944688" y="9756774"/>
            <a:ext cx="28514674" cy="29162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1620837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351588" y="30244475"/>
            <a:ext cx="19442111" cy="35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>
            <a:spLocks noGrp="1"/>
          </p:cNvSpPr>
          <p:nvPr>
            <p:ph type="pic" idx="2"/>
          </p:nvPr>
        </p:nvSpPr>
        <p:spPr>
          <a:xfrm>
            <a:off x="6351588" y="3860226"/>
            <a:ext cx="19442111" cy="259235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6351588" y="33813753"/>
            <a:ext cx="19442111" cy="50707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1620837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1620838" y="1719698"/>
            <a:ext cx="10660062" cy="7322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12669840" y="1719698"/>
            <a:ext cx="18113375" cy="36875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1620838" y="9041824"/>
            <a:ext cx="10660062" cy="295534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dt" idx="10"/>
          </p:nvPr>
        </p:nvSpPr>
        <p:spPr>
          <a:xfrm>
            <a:off x="1620837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sldNum" idx="12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8"/>
          <p:cNvSpPr txBox="1">
            <a:spLocks noGrp="1"/>
          </p:cNvSpPr>
          <p:nvPr>
            <p:ph type="dt" idx="10"/>
          </p:nvPr>
        </p:nvSpPr>
        <p:spPr>
          <a:xfrm>
            <a:off x="1620837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sldNum" idx="12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dt" idx="10"/>
          </p:nvPr>
        </p:nvSpPr>
        <p:spPr>
          <a:xfrm>
            <a:off x="1620837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sldNum" idx="12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0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body" idx="1"/>
          </p:nvPr>
        </p:nvSpPr>
        <p:spPr>
          <a:xfrm>
            <a:off x="1620840" y="9670474"/>
            <a:ext cx="14316075" cy="4031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body" idx="2"/>
          </p:nvPr>
        </p:nvSpPr>
        <p:spPr>
          <a:xfrm>
            <a:off x="1620840" y="13702145"/>
            <a:ext cx="14316075" cy="24893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3"/>
          </p:nvPr>
        </p:nvSpPr>
        <p:spPr>
          <a:xfrm>
            <a:off x="16460789" y="9670474"/>
            <a:ext cx="14322425" cy="4031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4"/>
          </p:nvPr>
        </p:nvSpPr>
        <p:spPr>
          <a:xfrm>
            <a:off x="16460789" y="13702145"/>
            <a:ext cx="14322425" cy="24893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1620837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body" idx="1"/>
          </p:nvPr>
        </p:nvSpPr>
        <p:spPr>
          <a:xfrm>
            <a:off x="1620840" y="10080917"/>
            <a:ext cx="14504987" cy="28514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2"/>
          </p:nvPr>
        </p:nvSpPr>
        <p:spPr>
          <a:xfrm>
            <a:off x="16278225" y="10080917"/>
            <a:ext cx="14504989" cy="28514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1620837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1620837" y="10080625"/>
            <a:ext cx="29162375" cy="28514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marL="457200" marR="0" lvl="0" indent="-1143000" algn="l" rtl="0">
              <a:spcBef>
                <a:spcPts val="2880"/>
              </a:spcBef>
              <a:spcAft>
                <a:spcPts val="0"/>
              </a:spcAft>
              <a:buClr>
                <a:schemeClr val="dk1"/>
              </a:buClr>
              <a:buSzPts val="14400"/>
              <a:buFont typeface="Arial"/>
              <a:buChar char="•"/>
              <a:defRPr sz="1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1028700" algn="l" rtl="0">
              <a:spcBef>
                <a:spcPts val="2520"/>
              </a:spcBef>
              <a:spcAft>
                <a:spcPts val="0"/>
              </a:spcAft>
              <a:buClr>
                <a:schemeClr val="dk1"/>
              </a:buClr>
              <a:buSzPts val="12600"/>
              <a:buFont typeface="Arial"/>
              <a:buChar char="–"/>
              <a:defRPr sz="12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914400" algn="l" rtl="0">
              <a:spcBef>
                <a:spcPts val="2160"/>
              </a:spcBef>
              <a:spcAft>
                <a:spcPts val="0"/>
              </a:spcAft>
              <a:buClr>
                <a:schemeClr val="dk1"/>
              </a:buClr>
              <a:buSzPts val="10800"/>
              <a:buFont typeface="Arial"/>
              <a:buChar char="•"/>
              <a:defRPr sz="10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800100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rial"/>
              <a:buChar char="–"/>
              <a:defRPr sz="9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800100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800100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800100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800100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800100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rial"/>
              <a:buChar char="»"/>
              <a:defRPr sz="9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1620837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11475" tIns="205725" rIns="411475" bIns="205725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Arial"/>
              <a:buNone/>
              <a:defRPr sz="6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‹nº›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744537" y="20353338"/>
            <a:ext cx="15147925" cy="274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Times New Roman"/>
              <a:buNone/>
            </a:pPr>
            <a:r>
              <a:rPr lang="en-US" sz="43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introdução deve ser objetiva, utilizando-se de bibliografia apropriada para formular os problemas abordados, justificando a importância do assunto. Ao final da Introdução devem ser mencionados os objetivos.</a:t>
            </a:r>
            <a:endParaRPr/>
          </a:p>
        </p:txBody>
      </p:sp>
      <p:sp>
        <p:nvSpPr>
          <p:cNvPr id="90" name="Google Shape;90;p1"/>
          <p:cNvSpPr txBox="1"/>
          <p:nvPr/>
        </p:nvSpPr>
        <p:spPr>
          <a:xfrm>
            <a:off x="779462" y="11441112"/>
            <a:ext cx="15174911" cy="768350"/>
          </a:xfrm>
          <a:prstGeom prst="rect">
            <a:avLst/>
          </a:prstGeom>
          <a:solidFill>
            <a:srgbClr val="000000"/>
          </a:solidFill>
          <a:ln w="254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imes New Roman"/>
              <a:buNone/>
            </a:pPr>
            <a:r>
              <a:rPr lang="en-US" sz="44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INTRODUÇÃO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>
            <a:off x="623887" y="25152350"/>
            <a:ext cx="15220950" cy="769937"/>
          </a:xfrm>
          <a:prstGeom prst="rect">
            <a:avLst/>
          </a:prstGeom>
          <a:solidFill>
            <a:srgbClr val="000000"/>
          </a:solidFill>
          <a:ln w="254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Times New Roman"/>
              <a:buNone/>
            </a:pPr>
            <a:r>
              <a:rPr lang="en-US" sz="4400" b="1" i="0" u="none" strike="noStrike" cap="non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4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PROCEDIMENTOS METODOLÓGICOS</a:t>
            </a:r>
            <a:endParaRPr/>
          </a:p>
        </p:txBody>
      </p:sp>
      <p:sp>
        <p:nvSpPr>
          <p:cNvPr id="92" name="Google Shape;92;p1"/>
          <p:cNvSpPr txBox="1"/>
          <p:nvPr/>
        </p:nvSpPr>
        <p:spPr>
          <a:xfrm>
            <a:off x="18122900" y="29281438"/>
            <a:ext cx="13619162" cy="769937"/>
          </a:xfrm>
          <a:prstGeom prst="rect">
            <a:avLst/>
          </a:prstGeom>
          <a:solidFill>
            <a:srgbClr val="000000"/>
          </a:solidFill>
          <a:ln w="254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imes New Roman"/>
              <a:buNone/>
            </a:pPr>
            <a:r>
              <a:rPr lang="en-US" sz="44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CONCLUSÕES</a:t>
            </a:r>
            <a:endParaRPr/>
          </a:p>
        </p:txBody>
      </p:sp>
      <p:sp>
        <p:nvSpPr>
          <p:cNvPr id="93" name="Google Shape;93;p1"/>
          <p:cNvSpPr txBox="1"/>
          <p:nvPr/>
        </p:nvSpPr>
        <p:spPr>
          <a:xfrm>
            <a:off x="17532350" y="11456987"/>
            <a:ext cx="13604875" cy="769937"/>
          </a:xfrm>
          <a:prstGeom prst="rect">
            <a:avLst/>
          </a:prstGeom>
          <a:solidFill>
            <a:srgbClr val="000000"/>
          </a:solidFill>
          <a:ln w="254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imes New Roman"/>
              <a:buNone/>
            </a:pPr>
            <a:r>
              <a:rPr lang="en-US" sz="4400" b="1" i="0" u="none" strike="noStrike" cap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RESULTADOS E DISCUSSÃO</a:t>
            </a:r>
            <a:endParaRPr/>
          </a:p>
        </p:txBody>
      </p:sp>
      <p:sp>
        <p:nvSpPr>
          <p:cNvPr id="94" name="Google Shape;94;p1"/>
          <p:cNvSpPr txBox="1"/>
          <p:nvPr/>
        </p:nvSpPr>
        <p:spPr>
          <a:xfrm>
            <a:off x="17518063" y="13165138"/>
            <a:ext cx="13330237" cy="631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18172113" y="36866513"/>
            <a:ext cx="13666788" cy="768350"/>
          </a:xfrm>
          <a:prstGeom prst="rect">
            <a:avLst/>
          </a:prstGeom>
          <a:solidFill>
            <a:srgbClr val="000000"/>
          </a:solidFill>
          <a:ln w="254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imes New Roman"/>
              <a:buNone/>
            </a:pPr>
            <a:r>
              <a:rPr lang="en-US" sz="4400" b="1" i="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AGRADECIMENTOS</a:t>
            </a:r>
            <a:endParaRPr/>
          </a:p>
        </p:txBody>
      </p:sp>
      <p:sp>
        <p:nvSpPr>
          <p:cNvPr id="96" name="Google Shape;96;p1"/>
          <p:cNvSpPr txBox="1"/>
          <p:nvPr/>
        </p:nvSpPr>
        <p:spPr>
          <a:xfrm>
            <a:off x="9696450" y="12261850"/>
            <a:ext cx="371475" cy="5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None/>
            </a:pPr>
            <a:r>
              <a:rPr lang="en-US" sz="3200" b="1" i="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</a:t>
            </a:r>
            <a:endParaRPr/>
          </a:p>
        </p:txBody>
      </p:sp>
      <p:sp>
        <p:nvSpPr>
          <p:cNvPr id="97" name="Google Shape;97;p1"/>
          <p:cNvSpPr txBox="1"/>
          <p:nvPr/>
        </p:nvSpPr>
        <p:spPr>
          <a:xfrm>
            <a:off x="19411950" y="14682788"/>
            <a:ext cx="184150" cy="5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911225" y="19192875"/>
            <a:ext cx="11558587" cy="5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lang="en-US" sz="32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Figura 1. </a:t>
            </a:r>
            <a:r>
              <a:rPr lang="en-US" sz="3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Descreva a figura, se houver, e cite os créditos da imagem.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>
            <a:off x="17689513" y="12588875"/>
            <a:ext cx="13315950" cy="4062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Times New Roman"/>
              <a:buNone/>
            </a:pPr>
            <a:r>
              <a:rPr lang="en-US" sz="43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Os itens resultados e discussão podem ser apresentados em um único tópico. Se for o caso, não esqueça de adicionar valores numéricos e suas unidades de medidas. Descreva os resultados de forma objetiva e discuta-os sucintamente. Utilize gráficos, tabelas e figuras, se possível. </a:t>
            </a:r>
            <a:endParaRPr sz="4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44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18200688" y="30506988"/>
            <a:ext cx="13462000" cy="1416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Times New Roman"/>
              <a:buNone/>
            </a:pPr>
            <a:r>
              <a:rPr lang="en-US" sz="43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conclusão tem que necessariamente estar embasada nos resultados apresentados.</a:t>
            </a:r>
            <a:endParaRPr/>
          </a:p>
        </p:txBody>
      </p:sp>
      <p:sp>
        <p:nvSpPr>
          <p:cNvPr id="101" name="Google Shape;101;p1"/>
          <p:cNvSpPr/>
          <p:nvPr/>
        </p:nvSpPr>
        <p:spPr>
          <a:xfrm>
            <a:off x="7104062" y="29124275"/>
            <a:ext cx="3438525" cy="2019300"/>
          </a:xfrm>
          <a:prstGeom prst="roundRect">
            <a:avLst>
              <a:gd name="adj" fmla="val 16667"/>
            </a:avLst>
          </a:prstGeom>
          <a:noFill/>
          <a:ln w="635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38100" dir="2700000">
              <a:srgbClr val="000000">
                <a:alpha val="3960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2" name="Google Shape;102;p1"/>
          <p:cNvCxnSpPr/>
          <p:nvPr/>
        </p:nvCxnSpPr>
        <p:spPr>
          <a:xfrm flipH="1">
            <a:off x="8824912" y="31094363"/>
            <a:ext cx="3175" cy="614362"/>
          </a:xfrm>
          <a:prstGeom prst="straightConnector1">
            <a:avLst/>
          </a:prstGeom>
          <a:noFill/>
          <a:ln w="63500" cap="flat" cmpd="sng">
            <a:solidFill>
              <a:schemeClr val="dk1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sp>
        <p:nvSpPr>
          <p:cNvPr id="103" name="Google Shape;103;p1"/>
          <p:cNvSpPr/>
          <p:nvPr/>
        </p:nvSpPr>
        <p:spPr>
          <a:xfrm>
            <a:off x="7138987" y="31907163"/>
            <a:ext cx="3438525" cy="2019300"/>
          </a:xfrm>
          <a:prstGeom prst="roundRect">
            <a:avLst>
              <a:gd name="adj" fmla="val 16667"/>
            </a:avLst>
          </a:prstGeom>
          <a:noFill/>
          <a:ln w="635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38100" dir="2700000">
              <a:srgbClr val="000000">
                <a:alpha val="3960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"/>
          <p:cNvSpPr/>
          <p:nvPr/>
        </p:nvSpPr>
        <p:spPr>
          <a:xfrm>
            <a:off x="7202487" y="34745613"/>
            <a:ext cx="3441700" cy="2019300"/>
          </a:xfrm>
          <a:prstGeom prst="roundRect">
            <a:avLst>
              <a:gd name="adj" fmla="val 16667"/>
            </a:avLst>
          </a:prstGeom>
          <a:noFill/>
          <a:ln w="635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38100" dir="2700000">
              <a:srgbClr val="000000">
                <a:alpha val="3960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"/>
          <p:cNvSpPr/>
          <p:nvPr/>
        </p:nvSpPr>
        <p:spPr>
          <a:xfrm>
            <a:off x="7151687" y="37634863"/>
            <a:ext cx="3441700" cy="2019300"/>
          </a:xfrm>
          <a:prstGeom prst="roundRect">
            <a:avLst>
              <a:gd name="adj" fmla="val 16667"/>
            </a:avLst>
          </a:prstGeom>
          <a:noFill/>
          <a:ln w="635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38100" dir="2700000">
              <a:srgbClr val="000000">
                <a:alpha val="39607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"/>
          <p:cNvSpPr/>
          <p:nvPr/>
        </p:nvSpPr>
        <p:spPr>
          <a:xfrm>
            <a:off x="7078662" y="29205238"/>
            <a:ext cx="323850" cy="395287"/>
          </a:xfrm>
          <a:prstGeom prst="ellipse">
            <a:avLst/>
          </a:prstGeom>
          <a:solidFill>
            <a:schemeClr val="lt1"/>
          </a:solidFill>
          <a:ln w="76200" cap="flat" cmpd="sng">
            <a:solidFill>
              <a:srgbClr val="0066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"/>
          <p:cNvSpPr/>
          <p:nvPr/>
        </p:nvSpPr>
        <p:spPr>
          <a:xfrm>
            <a:off x="6615112" y="28924250"/>
            <a:ext cx="635000" cy="741362"/>
          </a:xfrm>
          <a:prstGeom prst="ellipse">
            <a:avLst/>
          </a:prstGeom>
          <a:solidFill>
            <a:schemeClr val="lt1"/>
          </a:solidFill>
          <a:ln w="76200" cap="flat" cmpd="sng">
            <a:solidFill>
              <a:srgbClr val="0066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lang="en-US" sz="32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endParaRPr/>
          </a:p>
        </p:txBody>
      </p:sp>
      <p:sp>
        <p:nvSpPr>
          <p:cNvPr id="108" name="Google Shape;108;p1"/>
          <p:cNvSpPr/>
          <p:nvPr/>
        </p:nvSpPr>
        <p:spPr>
          <a:xfrm>
            <a:off x="7097712" y="31989713"/>
            <a:ext cx="355600" cy="396875"/>
          </a:xfrm>
          <a:prstGeom prst="ellipse">
            <a:avLst/>
          </a:prstGeom>
          <a:solidFill>
            <a:schemeClr val="lt1"/>
          </a:solidFill>
          <a:ln w="76200" cap="flat" cmpd="sng">
            <a:solidFill>
              <a:srgbClr val="0066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"/>
          <p:cNvSpPr/>
          <p:nvPr/>
        </p:nvSpPr>
        <p:spPr>
          <a:xfrm>
            <a:off x="6659562" y="31708725"/>
            <a:ext cx="635000" cy="741362"/>
          </a:xfrm>
          <a:prstGeom prst="ellipse">
            <a:avLst/>
          </a:prstGeom>
          <a:solidFill>
            <a:schemeClr val="lt1"/>
          </a:solidFill>
          <a:ln w="76200" cap="flat" cmpd="sng">
            <a:solidFill>
              <a:srgbClr val="0066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lang="en-US" sz="32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endParaRPr/>
          </a:p>
        </p:txBody>
      </p:sp>
      <p:sp>
        <p:nvSpPr>
          <p:cNvPr id="110" name="Google Shape;110;p1"/>
          <p:cNvSpPr/>
          <p:nvPr/>
        </p:nvSpPr>
        <p:spPr>
          <a:xfrm>
            <a:off x="7142162" y="34578925"/>
            <a:ext cx="355600" cy="396875"/>
          </a:xfrm>
          <a:prstGeom prst="ellipse">
            <a:avLst/>
          </a:prstGeom>
          <a:solidFill>
            <a:schemeClr val="lt1"/>
          </a:solidFill>
          <a:ln w="76200" cap="flat" cmpd="sng">
            <a:solidFill>
              <a:srgbClr val="0066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"/>
          <p:cNvSpPr/>
          <p:nvPr/>
        </p:nvSpPr>
        <p:spPr>
          <a:xfrm>
            <a:off x="6704012" y="34393188"/>
            <a:ext cx="635000" cy="741362"/>
          </a:xfrm>
          <a:prstGeom prst="ellipse">
            <a:avLst/>
          </a:prstGeom>
          <a:solidFill>
            <a:schemeClr val="lt1"/>
          </a:solidFill>
          <a:ln w="76200" cap="flat" cmpd="sng">
            <a:solidFill>
              <a:srgbClr val="0066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lang="en-US" sz="32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endParaRPr/>
          </a:p>
        </p:txBody>
      </p:sp>
      <p:sp>
        <p:nvSpPr>
          <p:cNvPr id="112" name="Google Shape;112;p1"/>
          <p:cNvSpPr/>
          <p:nvPr/>
        </p:nvSpPr>
        <p:spPr>
          <a:xfrm>
            <a:off x="7126287" y="37563425"/>
            <a:ext cx="355600" cy="395287"/>
          </a:xfrm>
          <a:prstGeom prst="ellipse">
            <a:avLst/>
          </a:prstGeom>
          <a:solidFill>
            <a:schemeClr val="lt1"/>
          </a:solidFill>
          <a:ln w="76200" cap="flat" cmpd="sng">
            <a:solidFill>
              <a:srgbClr val="0066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"/>
          <p:cNvSpPr/>
          <p:nvPr/>
        </p:nvSpPr>
        <p:spPr>
          <a:xfrm>
            <a:off x="6707187" y="37303075"/>
            <a:ext cx="635000" cy="742950"/>
          </a:xfrm>
          <a:prstGeom prst="ellipse">
            <a:avLst/>
          </a:prstGeom>
          <a:solidFill>
            <a:schemeClr val="lt1"/>
          </a:solidFill>
          <a:ln w="76200" cap="flat" cmpd="sng">
            <a:solidFill>
              <a:srgbClr val="0066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lang="en-US" sz="32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endParaRPr/>
          </a:p>
        </p:txBody>
      </p:sp>
      <p:cxnSp>
        <p:nvCxnSpPr>
          <p:cNvPr id="114" name="Google Shape;114;p1"/>
          <p:cNvCxnSpPr/>
          <p:nvPr/>
        </p:nvCxnSpPr>
        <p:spPr>
          <a:xfrm flipH="1">
            <a:off x="8783637" y="33926463"/>
            <a:ext cx="3175" cy="614362"/>
          </a:xfrm>
          <a:prstGeom prst="straightConnector1">
            <a:avLst/>
          </a:prstGeom>
          <a:noFill/>
          <a:ln w="63500" cap="flat" cmpd="sng">
            <a:solidFill>
              <a:schemeClr val="dk1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cxnSp>
        <p:nvCxnSpPr>
          <p:cNvPr id="115" name="Google Shape;115;p1"/>
          <p:cNvCxnSpPr/>
          <p:nvPr/>
        </p:nvCxnSpPr>
        <p:spPr>
          <a:xfrm flipH="1">
            <a:off x="8710612" y="36837938"/>
            <a:ext cx="3175" cy="615950"/>
          </a:xfrm>
          <a:prstGeom prst="straightConnector1">
            <a:avLst/>
          </a:prstGeom>
          <a:noFill/>
          <a:ln w="63500" cap="flat" cmpd="sng">
            <a:solidFill>
              <a:schemeClr val="dk1"/>
            </a:solidFill>
            <a:prstDash val="solid"/>
            <a:miter lim="800000"/>
            <a:headEnd type="none" w="med" len="med"/>
            <a:tailEnd type="stealth" w="med" len="med"/>
          </a:ln>
        </p:spPr>
      </p:cxnSp>
      <p:sp>
        <p:nvSpPr>
          <p:cNvPr id="116" name="Google Shape;116;p1"/>
          <p:cNvSpPr txBox="1"/>
          <p:nvPr/>
        </p:nvSpPr>
        <p:spPr>
          <a:xfrm>
            <a:off x="4854575" y="9359900"/>
            <a:ext cx="23217187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Times New Roman"/>
              <a:buNone/>
            </a:pPr>
            <a:r>
              <a:rPr lang="en-US" sz="3000" b="0" i="0" u="none" baseline="30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en-US" sz="3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Estudante do Curso de ........- sigla da Unidade Acadêmica – sigla da Universidade - E-mail:  estudante@provedor; </a:t>
            </a:r>
            <a:r>
              <a:rPr lang="en-US" sz="3000" b="0" i="0" u="none" baseline="30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en-US" sz="3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Docente ...  sigla da Unidade Acadêmica – sigla da Universidade - E-mail: docente@provedor.</a:t>
            </a:r>
            <a:endParaRPr/>
          </a:p>
        </p:txBody>
      </p:sp>
      <p:sp>
        <p:nvSpPr>
          <p:cNvPr id="117" name="Google Shape;117;p1"/>
          <p:cNvSpPr txBox="1"/>
          <p:nvPr/>
        </p:nvSpPr>
        <p:spPr>
          <a:xfrm>
            <a:off x="5600700" y="7673975"/>
            <a:ext cx="20583525" cy="1323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imes New Roman"/>
              <a:buNone/>
            </a:pPr>
            <a:r>
              <a:rPr lang="en-US" sz="40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 do Bolsista, Nome do Orientador</a:t>
            </a:r>
            <a:r>
              <a:rPr lang="en-US" sz="4000" b="0" i="0" u="none" baseline="30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en-US" sz="40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r>
              <a:rPr lang="en-US" sz="4000" b="0" i="0" u="none" baseline="30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40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Nome dos Colaboradores</a:t>
            </a:r>
            <a:r>
              <a:rPr lang="en-US" sz="4000" b="0" i="0" u="none" baseline="30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en-US" sz="40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4000" b="0" i="0" u="none" baseline="30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Times New Roman"/>
              <a:buNone/>
            </a:pPr>
            <a:r>
              <a:rPr lang="en-US" sz="4000" b="0" i="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e-mail para contato</a:t>
            </a:r>
            <a:endParaRPr/>
          </a:p>
        </p:txBody>
      </p:sp>
      <p:sp>
        <p:nvSpPr>
          <p:cNvPr id="118" name="Google Shape;118;p1"/>
          <p:cNvSpPr txBox="1"/>
          <p:nvPr/>
        </p:nvSpPr>
        <p:spPr>
          <a:xfrm>
            <a:off x="750887" y="26236613"/>
            <a:ext cx="15160625" cy="2078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Times New Roman"/>
              <a:buNone/>
            </a:pPr>
            <a:r>
              <a:rPr lang="en-US" sz="43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Este item deve conter um breve resumo dos métodos utilizados, incluindo a análise estatística, se for o caso. Pode ser apresentado em forma de fluxograma, como no modelo abaixo:</a:t>
            </a:r>
            <a:endParaRPr/>
          </a:p>
        </p:txBody>
      </p:sp>
      <p:sp>
        <p:nvSpPr>
          <p:cNvPr id="119" name="Google Shape;119;p1"/>
          <p:cNvSpPr txBox="1"/>
          <p:nvPr/>
        </p:nvSpPr>
        <p:spPr>
          <a:xfrm>
            <a:off x="18200688" y="33004125"/>
            <a:ext cx="13620749" cy="769937"/>
          </a:xfrm>
          <a:prstGeom prst="rect">
            <a:avLst/>
          </a:prstGeom>
          <a:solidFill>
            <a:srgbClr val="000000"/>
          </a:solidFill>
          <a:ln w="254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Times New Roman"/>
              <a:buNone/>
            </a:pPr>
            <a:r>
              <a:rPr lang="en-US" sz="4400" b="1" i="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REFERÊNCIAS BIBLIOGRÁFICAS</a:t>
            </a:r>
            <a:endParaRPr/>
          </a:p>
        </p:txBody>
      </p:sp>
      <p:sp>
        <p:nvSpPr>
          <p:cNvPr id="120" name="Google Shape;120;p1"/>
          <p:cNvSpPr txBox="1"/>
          <p:nvPr/>
        </p:nvSpPr>
        <p:spPr>
          <a:xfrm>
            <a:off x="18273713" y="34548763"/>
            <a:ext cx="13463586" cy="1570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lang="en-US" sz="3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Insira as referências citadas. Utilize as normas vigentes da ABNT. A fonte utilizada pode ser menor do que a do restante do banner, para ganhar mais espaço.</a:t>
            </a:r>
            <a:endParaRPr/>
          </a:p>
        </p:txBody>
      </p:sp>
      <p:sp>
        <p:nvSpPr>
          <p:cNvPr id="121" name="Google Shape;121;p1"/>
          <p:cNvSpPr txBox="1"/>
          <p:nvPr/>
        </p:nvSpPr>
        <p:spPr>
          <a:xfrm>
            <a:off x="18280100" y="38059638"/>
            <a:ext cx="13461900" cy="20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Times New Roman"/>
              <a:buNone/>
            </a:pPr>
            <a:r>
              <a:rPr lang="en-US" sz="43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Ufopa e CNPq pela bolsa (Pibic/P</a:t>
            </a:r>
            <a:r>
              <a:rPr lang="en-US" sz="4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EEx </a:t>
            </a:r>
            <a:r>
              <a:rPr lang="en-US" sz="43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Ensino</a:t>
            </a:r>
            <a:r>
              <a:rPr lang="en-US" sz="43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médio)</a:t>
            </a:r>
            <a:r>
              <a:rPr lang="en-US" sz="43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concedida;</a:t>
            </a:r>
            <a:endParaRPr/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00"/>
              <a:buFont typeface="Times New Roman"/>
              <a:buNone/>
            </a:pPr>
            <a:r>
              <a:rPr lang="en-US" sz="43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Listar outros agradecimentos.</a:t>
            </a:r>
            <a:endParaRPr/>
          </a:p>
        </p:txBody>
      </p:sp>
      <p:graphicFrame>
        <p:nvGraphicFramePr>
          <p:cNvPr id="122" name="Google Shape;122;p1"/>
          <p:cNvGraphicFramePr/>
          <p:nvPr/>
        </p:nvGraphicFramePr>
        <p:xfrm>
          <a:off x="17978438" y="18530888"/>
          <a:ext cx="13854100" cy="6831000"/>
        </p:xfrm>
        <a:graphic>
          <a:graphicData uri="http://schemas.openxmlformats.org/drawingml/2006/table">
            <a:tbl>
              <a:tblPr>
                <a:noFill/>
                <a:tableStyleId>{5BB18B5B-B12F-4F70-802C-F6781D0F56FE}</a:tableStyleId>
              </a:tblPr>
              <a:tblGrid>
                <a:gridCol w="6927850"/>
                <a:gridCol w="6926250"/>
              </a:tblGrid>
              <a:tr h="1154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i="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Faixa-etária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1" i="0" u="none" strike="noStrike" cap="none">
                          <a:solidFill>
                            <a:schemeClr val="lt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Nº de pessoas atendidas</a:t>
                      </a:r>
                      <a:endParaRPr/>
                    </a:p>
                  </a:txBody>
                  <a:tcPr marL="91450" marR="91450" marT="45725" marB="45725" anchor="ctr"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dk1"/>
                    </a:solidFill>
                  </a:tcPr>
                </a:tc>
              </a:tr>
              <a:tr h="9461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5 – 10 anos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20</a:t>
                      </a:r>
                      <a:endParaRPr/>
                    </a:p>
                  </a:txBody>
                  <a:tcPr marL="91450" marR="91450" marT="45725" marB="45725"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9461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11 – 15 anos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13</a:t>
                      </a:r>
                      <a:endParaRPr/>
                    </a:p>
                  </a:txBody>
                  <a:tcPr marL="91450" marR="91450" marT="45725" marB="45725"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9461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16 - 20 anos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43</a:t>
                      </a:r>
                      <a:endParaRPr/>
                    </a:p>
                  </a:txBody>
                  <a:tcPr marL="91450" marR="91450" marT="45725" marB="45725"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9461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21 – 30 anos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21</a:t>
                      </a:r>
                      <a:endParaRPr/>
                    </a:p>
                  </a:txBody>
                  <a:tcPr marL="91450" marR="91450" marT="45725" marB="45725"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9461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31- 40 anos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17</a:t>
                      </a:r>
                      <a:endParaRPr/>
                    </a:p>
                  </a:txBody>
                  <a:tcPr marL="91450" marR="91450" marT="45725" marB="45725"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9461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41- 50 anos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0"/>
                        <a:buFont typeface="Arial"/>
                        <a:buNone/>
                      </a:pPr>
                      <a:r>
                        <a:rPr lang="en-US" sz="4000" b="0" i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13</a:t>
                      </a:r>
                      <a:endParaRPr/>
                    </a:p>
                  </a:txBody>
                  <a:tcPr marL="91450" marR="91450" marT="45725" marB="45725"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123" name="Google Shape;123;p1"/>
          <p:cNvSpPr txBox="1"/>
          <p:nvPr/>
        </p:nvSpPr>
        <p:spPr>
          <a:xfrm>
            <a:off x="17956213" y="17695863"/>
            <a:ext cx="8426450" cy="58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</a:pPr>
            <a:r>
              <a:rPr lang="en-US" sz="32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Tabela 1. </a:t>
            </a:r>
            <a:r>
              <a:rPr lang="en-US" sz="3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Descreva a tabela, se houver.  Exemplo.</a:t>
            </a:r>
            <a:endParaRPr/>
          </a:p>
        </p:txBody>
      </p:sp>
      <p:sp>
        <p:nvSpPr>
          <p:cNvPr id="124" name="Google Shape;124;p1"/>
          <p:cNvSpPr txBox="1"/>
          <p:nvPr/>
        </p:nvSpPr>
        <p:spPr>
          <a:xfrm>
            <a:off x="3260725" y="4222750"/>
            <a:ext cx="25387200" cy="19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en-US" sz="60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TÍTULO DO TRABALHO</a:t>
            </a:r>
            <a:r>
              <a:rPr lang="en-US" sz="60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60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RECOMENDA-SE A UTILIZAÇÃO DE FONTE TAMANHO 60 </a:t>
            </a:r>
            <a:endParaRPr/>
          </a:p>
        </p:txBody>
      </p:sp>
      <p:sp>
        <p:nvSpPr>
          <p:cNvPr id="126" name="Google Shape;126;p1"/>
          <p:cNvSpPr txBox="1"/>
          <p:nvPr/>
        </p:nvSpPr>
        <p:spPr>
          <a:xfrm>
            <a:off x="7854950" y="2463800"/>
            <a:ext cx="88170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Times New Roman"/>
              <a:buNone/>
            </a:pPr>
            <a:r>
              <a:rPr lang="en-US" sz="3200" b="1" i="0" u="non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Programa de Iniciação Científica – Ensino Médio </a:t>
            </a:r>
            <a:endParaRPr/>
          </a:p>
        </p:txBody>
      </p:sp>
      <p:pic>
        <p:nvPicPr>
          <p:cNvPr id="128" name="Google Shape;12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492788" y="40562213"/>
            <a:ext cx="2206625" cy="23161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1"/>
          <p:cNvPicPr preferRelativeResize="0"/>
          <p:nvPr/>
        </p:nvPicPr>
        <p:blipFill rotWithShape="1">
          <a:blip r:embed="rId4">
            <a:alphaModFix/>
          </a:blip>
          <a:srcRect l="15698" t="19482" r="15422" b="3857"/>
          <a:stretch/>
        </p:blipFill>
        <p:spPr>
          <a:xfrm>
            <a:off x="27335163" y="40860663"/>
            <a:ext cx="3802062" cy="1757362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Imagem 42" descr="IX_Jornada_AcadmicaBanner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" y="0"/>
            <a:ext cx="32404050" cy="33344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320</Words>
  <PresentationFormat>Personalizar</PresentationFormat>
  <Paragraphs>40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Design padrão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Personal Computer</dc:creator>
  <cp:lastModifiedBy>Anne Gabriella Mota</cp:lastModifiedBy>
  <cp:revision>1</cp:revision>
  <dcterms:created xsi:type="dcterms:W3CDTF">2008-12-08T15:44:03Z</dcterms:created>
  <dcterms:modified xsi:type="dcterms:W3CDTF">2021-08-05T19:14:15Z</dcterms:modified>
</cp:coreProperties>
</file>